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nva Sans Bold" charset="1" panose="020B0803030501040103"/>
      <p:regular r:id="rId23"/>
    </p:embeddedFont>
    <p:embeddedFont>
      <p:font typeface="Rasputin Bold" charset="1" panose="00000000000000000000"/>
      <p:regular r:id="rId24"/>
    </p:embeddedFont>
    <p:embeddedFont>
      <p:font typeface="Rasputin Light Bold" charset="1" panose="00000000000000000000"/>
      <p:regular r:id="rId25"/>
    </p:embeddedFont>
    <p:embeddedFont>
      <p:font typeface="Arial Bold" charset="1" panose="020B0802020202020204"/>
      <p:regular r:id="rId26"/>
    </p:embeddedFont>
    <p:embeddedFont>
      <p:font typeface="Arial" charset="1" panose="020B05020202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5403" y="3347879"/>
            <a:ext cx="9667597" cy="617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sz="2988" b="true">
                <a:solidFill>
                  <a:srgbClr val="1424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Viz Wizards – Uncovering Diabetes Risks with Data</a:t>
            </a:r>
          </a:p>
          <a:p>
            <a:pPr algn="ctr">
              <a:lnSpc>
                <a:spcPts val="3586"/>
              </a:lnSpc>
            </a:pPr>
          </a:p>
          <a:p>
            <a:pPr algn="ctr">
              <a:lnSpc>
                <a:spcPts val="3586"/>
              </a:lnSpc>
            </a:pPr>
          </a:p>
          <a:p>
            <a:pPr algn="ctr">
              <a:lnSpc>
                <a:spcPts val="3586"/>
              </a:lnSpc>
            </a:pPr>
            <a:r>
              <a:rPr lang="en-US" sz="2988" b="true">
                <a:solidFill>
                  <a:srgbClr val="1424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</a:t>
            </a:r>
          </a:p>
          <a:p>
            <a:pPr algn="ctr">
              <a:lnSpc>
                <a:spcPts val="3586"/>
              </a:lnSpc>
            </a:pPr>
          </a:p>
          <a:p>
            <a:pPr algn="ctr">
              <a:lnSpc>
                <a:spcPts val="3586"/>
              </a:lnSpc>
            </a:pPr>
            <a:r>
              <a:rPr lang="en-US" sz="2988" b="true">
                <a:solidFill>
                  <a:srgbClr val="1424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Sadia - 50398627</a:t>
            </a:r>
          </a:p>
          <a:p>
            <a:pPr algn="ctr">
              <a:lnSpc>
                <a:spcPts val="3586"/>
              </a:lnSpc>
            </a:pPr>
            <a:r>
              <a:rPr lang="en-US" sz="2988" b="true">
                <a:solidFill>
                  <a:srgbClr val="1424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Nimisha - 50602756</a:t>
            </a:r>
          </a:p>
          <a:p>
            <a:pPr algn="ctr">
              <a:lnSpc>
                <a:spcPts val="3586"/>
              </a:lnSpc>
            </a:pPr>
            <a:r>
              <a:rPr lang="en-US" sz="2988" b="true">
                <a:solidFill>
                  <a:srgbClr val="1424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Saumya - 50603672</a:t>
            </a:r>
          </a:p>
          <a:p>
            <a:pPr algn="ctr">
              <a:lnSpc>
                <a:spcPts val="3586"/>
              </a:lnSpc>
            </a:pPr>
            <a:r>
              <a:rPr lang="en-US" sz="2988" b="true">
                <a:solidFill>
                  <a:srgbClr val="1424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Vaishnavi - 50590668</a:t>
            </a:r>
          </a:p>
          <a:p>
            <a:pPr algn="ctr">
              <a:lnSpc>
                <a:spcPts val="3106"/>
              </a:lnSpc>
            </a:pPr>
          </a:p>
          <a:p>
            <a:pPr algn="ctr">
              <a:lnSpc>
                <a:spcPts val="3106"/>
              </a:lnSpc>
            </a:pPr>
          </a:p>
          <a:p>
            <a:pPr algn="ctr">
              <a:lnSpc>
                <a:spcPts val="3106"/>
              </a:lnSpc>
            </a:pPr>
            <a:r>
              <a:rPr lang="en-US" sz="2588" b="true">
                <a:solidFill>
                  <a:srgbClr val="142414"/>
                </a:solidFill>
                <a:latin typeface="Rasputin Bold"/>
                <a:ea typeface="Rasputin Bold"/>
                <a:cs typeface="Rasputin Bold"/>
                <a:sym typeface="Rasputin Bold"/>
              </a:rPr>
              <a:t>explored a dataset to uncover key risk factors and trends associated with diabetes. This presentation summarizes our findings and insights</a:t>
            </a:r>
          </a:p>
          <a:p>
            <a:pPr algn="ctr">
              <a:lnSpc>
                <a:spcPts val="1380"/>
              </a:lnSpc>
            </a:pPr>
          </a:p>
        </p:txBody>
      </p:sp>
      <p:sp>
        <p:nvSpPr>
          <p:cNvPr name="Freeform 4" id="4" descr="green organic shape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83736" y="1472363"/>
            <a:ext cx="11326799" cy="184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0"/>
              </a:lnSpc>
            </a:pPr>
            <a:r>
              <a:rPr lang="en-US" b="true" sz="6050">
                <a:solidFill>
                  <a:srgbClr val="142414"/>
                </a:solidFill>
                <a:latin typeface="Rasputin Light Bold"/>
                <a:ea typeface="Rasputin Light Bold"/>
                <a:cs typeface="Rasputin Light Bold"/>
                <a:sym typeface="Rasputin Light Bold"/>
              </a:rPr>
              <a:t>Diabetes Prediction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9977" y="1823203"/>
            <a:ext cx="4487172" cy="3359770"/>
          </a:xfrm>
          <a:custGeom>
            <a:avLst/>
            <a:gdLst/>
            <a:ahLst/>
            <a:cxnLst/>
            <a:rect r="r" b="b" t="t" l="l"/>
            <a:pathLst>
              <a:path h="3359770" w="4487172">
                <a:moveTo>
                  <a:pt x="0" y="0"/>
                </a:moveTo>
                <a:lnTo>
                  <a:pt x="4487172" y="0"/>
                </a:lnTo>
                <a:lnTo>
                  <a:pt x="4487172" y="3359770"/>
                </a:lnTo>
                <a:lnTo>
                  <a:pt x="0" y="335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03100" y="1823203"/>
            <a:ext cx="3567323" cy="3359770"/>
          </a:xfrm>
          <a:custGeom>
            <a:avLst/>
            <a:gdLst/>
            <a:ahLst/>
            <a:cxnLst/>
            <a:rect r="r" b="b" t="t" l="l"/>
            <a:pathLst>
              <a:path h="3359770" w="3567323">
                <a:moveTo>
                  <a:pt x="0" y="0"/>
                </a:moveTo>
                <a:lnTo>
                  <a:pt x="3567323" y="0"/>
                </a:lnTo>
                <a:lnTo>
                  <a:pt x="3567323" y="3359770"/>
                </a:lnTo>
                <a:lnTo>
                  <a:pt x="0" y="3359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82818" y="1823203"/>
            <a:ext cx="2463057" cy="3320297"/>
          </a:xfrm>
          <a:custGeom>
            <a:avLst/>
            <a:gdLst/>
            <a:ahLst/>
            <a:cxnLst/>
            <a:rect r="r" b="b" t="t" l="l"/>
            <a:pathLst>
              <a:path h="3320297" w="2463057">
                <a:moveTo>
                  <a:pt x="0" y="0"/>
                </a:moveTo>
                <a:lnTo>
                  <a:pt x="2463057" y="0"/>
                </a:lnTo>
                <a:lnTo>
                  <a:pt x="2463057" y="3320297"/>
                </a:lnTo>
                <a:lnTo>
                  <a:pt x="0" y="3320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152400"/>
            <a:ext cx="1519954" cy="76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60574" y="-6135"/>
            <a:ext cx="12928763" cy="75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Behind the Visual – Why, How &amp; What We Discovered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357" y="5905500"/>
            <a:ext cx="6657282" cy="337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  <a:spcBef>
                <a:spcPct val="0"/>
              </a:spcBef>
            </a:pP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WHY WE CHOSE THIS VISUAL?</a:t>
            </a: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bubble chart shows proportions clearly</a:t>
            </a:r>
          </a:p>
          <a:p>
            <a:pPr algn="ctr">
              <a:lnSpc>
                <a:spcPts val="3764"/>
              </a:lnSpc>
            </a:pP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highlights group differences, color separates diabetics vs. non-diabetic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2513" y="5905500"/>
            <a:ext cx="6186636" cy="289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CHALLENGES WE FACED</a:t>
            </a:r>
          </a:p>
          <a:p>
            <a:pPr algn="ctr">
              <a:lnSpc>
                <a:spcPts val="3766"/>
              </a:lnSpc>
            </a:pPr>
            <a:r>
              <a:rPr lang="en-US" sz="2690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Keeping labels clear without overcrowding</a:t>
            </a:r>
          </a:p>
          <a:p>
            <a:pPr algn="ctr">
              <a:lnSpc>
                <a:spcPts val="3766"/>
              </a:lnSpc>
            </a:pPr>
          </a:p>
          <a:p>
            <a:pPr algn="ctr">
              <a:lnSpc>
                <a:spcPts val="3766"/>
              </a:lnSpc>
            </a:pPr>
            <a:r>
              <a:rPr lang="en-US" sz="2690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Choosing the best insights to highlight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05057" y="5905500"/>
            <a:ext cx="5000293" cy="241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ANSWERS KEY QUESTION</a:t>
            </a: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Diabetes More Common in People with Heart Disease or Hypertension?</a:t>
            </a:r>
          </a:p>
          <a:p>
            <a:pPr algn="just">
              <a:lnSpc>
                <a:spcPts val="376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226" y="4211636"/>
            <a:ext cx="17845548" cy="5523034"/>
          </a:xfrm>
          <a:custGeom>
            <a:avLst/>
            <a:gdLst/>
            <a:ahLst/>
            <a:cxnLst/>
            <a:rect r="r" b="b" t="t" l="l"/>
            <a:pathLst>
              <a:path h="5523034" w="17845548">
                <a:moveTo>
                  <a:pt x="0" y="0"/>
                </a:moveTo>
                <a:lnTo>
                  <a:pt x="17845548" y="0"/>
                </a:lnTo>
                <a:lnTo>
                  <a:pt x="17845548" y="5523035"/>
                </a:lnTo>
                <a:lnTo>
                  <a:pt x="0" y="5523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1" t="0" r="-6145" b="-429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1982" y="1511792"/>
            <a:ext cx="12040919" cy="194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21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Diabetics Have Never Smoked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21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Individuals With No Smoking Info Have the Highest Non-Diabetic Count – Lack of smoking history does not indicate a direct link to diabetes.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1226" y="102268"/>
            <a:ext cx="1600334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Most Diabetics Person Have Never Smoked- The Data Speaks!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9977" y="1823203"/>
            <a:ext cx="4487172" cy="3359770"/>
          </a:xfrm>
          <a:custGeom>
            <a:avLst/>
            <a:gdLst/>
            <a:ahLst/>
            <a:cxnLst/>
            <a:rect r="r" b="b" t="t" l="l"/>
            <a:pathLst>
              <a:path h="3359770" w="4487172">
                <a:moveTo>
                  <a:pt x="0" y="0"/>
                </a:moveTo>
                <a:lnTo>
                  <a:pt x="4487172" y="0"/>
                </a:lnTo>
                <a:lnTo>
                  <a:pt x="4487172" y="3359770"/>
                </a:lnTo>
                <a:lnTo>
                  <a:pt x="0" y="335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03100" y="1823203"/>
            <a:ext cx="3567323" cy="3359770"/>
          </a:xfrm>
          <a:custGeom>
            <a:avLst/>
            <a:gdLst/>
            <a:ahLst/>
            <a:cxnLst/>
            <a:rect r="r" b="b" t="t" l="l"/>
            <a:pathLst>
              <a:path h="3359770" w="3567323">
                <a:moveTo>
                  <a:pt x="0" y="0"/>
                </a:moveTo>
                <a:lnTo>
                  <a:pt x="3567323" y="0"/>
                </a:lnTo>
                <a:lnTo>
                  <a:pt x="3567323" y="3359770"/>
                </a:lnTo>
                <a:lnTo>
                  <a:pt x="0" y="3359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82818" y="1823203"/>
            <a:ext cx="2463057" cy="3320297"/>
          </a:xfrm>
          <a:custGeom>
            <a:avLst/>
            <a:gdLst/>
            <a:ahLst/>
            <a:cxnLst/>
            <a:rect r="r" b="b" t="t" l="l"/>
            <a:pathLst>
              <a:path h="3320297" w="2463057">
                <a:moveTo>
                  <a:pt x="0" y="0"/>
                </a:moveTo>
                <a:lnTo>
                  <a:pt x="2463057" y="0"/>
                </a:lnTo>
                <a:lnTo>
                  <a:pt x="2463057" y="3320297"/>
                </a:lnTo>
                <a:lnTo>
                  <a:pt x="0" y="3320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152400"/>
            <a:ext cx="1519954" cy="76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60574" y="-6135"/>
            <a:ext cx="12928763" cy="75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Behind the Visual – Why, How &amp; What We Discovered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357" y="5905500"/>
            <a:ext cx="6419157" cy="325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  <a:spcBef>
                <a:spcPct val="0"/>
              </a:spcBef>
            </a:pPr>
            <a:r>
              <a:rPr lang="en-US" b="true" sz="2592" spc="20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WHY WE CHOSE THIS VISUAL?</a:t>
            </a:r>
          </a:p>
          <a:p>
            <a:pPr algn="ctr">
              <a:lnSpc>
                <a:spcPts val="3629"/>
              </a:lnSpc>
            </a:pPr>
            <a:r>
              <a:rPr lang="en-US" sz="2592" spc="20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TREE MAP IS IDEAL FOR UNDERSTANDING THE PROPORTIONS OF DIABETICS AND NON-DIABETICS IN EACH SMOKING CATEGORY. THE SQUARE SIZES ACCURATELY REFLECT THE DISTRIBUTION OF INDIVIDUALS WITHIN EACH GROUP.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18705" y="5905500"/>
            <a:ext cx="5821358" cy="272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3"/>
              </a:lnSpc>
              <a:spcBef>
                <a:spcPct val="0"/>
              </a:spcBef>
            </a:pPr>
            <a:r>
              <a:rPr lang="en-US" b="true" sz="2531" spc="20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CHALLENGES WE FACED</a:t>
            </a:r>
          </a:p>
          <a:p>
            <a:pPr algn="ctr">
              <a:lnSpc>
                <a:spcPts val="3543"/>
              </a:lnSpc>
            </a:pPr>
            <a:r>
              <a:rPr lang="en-US" sz="2531" spc="2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MISLEADING INTERPRETATION. THE CHART SUGGESTS THAT MOST DIABETICS HAVE NEVER SMOKED BUT THIS COULD BE DUE TO HIGHER NUMBER OF NON-SMOKERS IN DATASET.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05057" y="5905500"/>
            <a:ext cx="5000293" cy="194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ANSWERS KEY QUESTION</a:t>
            </a: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SMOKING HISTORY IMPACT DIABETES RISK?</a:t>
            </a:r>
          </a:p>
          <a:p>
            <a:pPr algn="just">
              <a:lnSpc>
                <a:spcPts val="376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36" y="1012934"/>
            <a:ext cx="10427229" cy="8229600"/>
          </a:xfrm>
          <a:custGeom>
            <a:avLst/>
            <a:gdLst/>
            <a:ahLst/>
            <a:cxnLst/>
            <a:rect r="r" b="b" t="t" l="l"/>
            <a:pathLst>
              <a:path h="8229600" w="10427229">
                <a:moveTo>
                  <a:pt x="0" y="0"/>
                </a:moveTo>
                <a:lnTo>
                  <a:pt x="10427229" y="0"/>
                </a:lnTo>
                <a:lnTo>
                  <a:pt x="104272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1" t="-1172" r="-66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8484" y="1028700"/>
            <a:ext cx="6838064" cy="3243196"/>
          </a:xfrm>
          <a:custGeom>
            <a:avLst/>
            <a:gdLst/>
            <a:ahLst/>
            <a:cxnLst/>
            <a:rect r="r" b="b" t="t" l="l"/>
            <a:pathLst>
              <a:path h="3243196" w="6838064">
                <a:moveTo>
                  <a:pt x="0" y="0"/>
                </a:moveTo>
                <a:lnTo>
                  <a:pt x="6838064" y="0"/>
                </a:lnTo>
                <a:lnTo>
                  <a:pt x="6838064" y="3243196"/>
                </a:lnTo>
                <a:lnTo>
                  <a:pt x="0" y="3243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3587" y="103665"/>
            <a:ext cx="15977146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Impact of Age on Diabetes Status: Identifying Blood Sugar Levels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92701" y="4845257"/>
            <a:ext cx="7595299" cy="441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9292" indent="-289646" lvl="1">
              <a:lnSpc>
                <a:spcPts val="3756"/>
              </a:lnSpc>
              <a:buFont typeface="Arial"/>
              <a:buChar char="•"/>
            </a:pPr>
            <a:r>
              <a:rPr lang="en-US" sz="2683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683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rends showing how blood sugar changes with age or how diabetes prevalence changes by age groups.</a:t>
            </a:r>
          </a:p>
          <a:p>
            <a:pPr algn="l" marL="579292" indent="-289646" lvl="1">
              <a:lnSpc>
                <a:spcPts val="3756"/>
              </a:lnSpc>
              <a:buFont typeface="Arial"/>
              <a:buChar char="•"/>
            </a:pPr>
            <a:r>
              <a:rPr lang="en-US" sz="2683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the age of 39-41 most of the patients are non-diabetic followed by pre-diabetic. </a:t>
            </a:r>
          </a:p>
          <a:p>
            <a:pPr algn="l" marL="579292" indent="-289646" lvl="1">
              <a:lnSpc>
                <a:spcPts val="3756"/>
              </a:lnSpc>
              <a:spcBef>
                <a:spcPct val="0"/>
              </a:spcBef>
              <a:buFont typeface="Arial"/>
              <a:buChar char="•"/>
            </a:pPr>
            <a:r>
              <a:rPr lang="en-US" sz="2683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the age of 60- 63 patients are diabetic.   </a:t>
            </a:r>
          </a:p>
          <a:p>
            <a:pPr algn="ctr">
              <a:lnSpc>
                <a:spcPts val="2216"/>
              </a:lnSpc>
              <a:spcBef>
                <a:spcPct val="0"/>
              </a:spcBef>
            </a:pPr>
          </a:p>
          <a:p>
            <a:pPr algn="ctr">
              <a:lnSpc>
                <a:spcPts val="221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2736" y="8988112"/>
            <a:ext cx="17543812" cy="196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7"/>
              </a:lnSpc>
            </a:pPr>
          </a:p>
          <a:p>
            <a:pPr algn="l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observe that the count of patients aged 39 with high blood sugar levels is categorized as diabetic, but they were reported as non-diabetic (false negative).</a:t>
            </a:r>
          </a:p>
          <a:p>
            <a:pPr algn="ctr">
              <a:lnSpc>
                <a:spcPts val="2697"/>
              </a:lnSpc>
              <a:spcBef>
                <a:spcPct val="0"/>
              </a:spcBef>
            </a:pPr>
          </a:p>
          <a:p>
            <a:pPr algn="ctr">
              <a:lnSpc>
                <a:spcPts val="26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5576" y="60706"/>
            <a:ext cx="1292869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Behind the Visual – Why, How &amp; What We Discovered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9977" y="1823203"/>
            <a:ext cx="4487172" cy="3359770"/>
          </a:xfrm>
          <a:custGeom>
            <a:avLst/>
            <a:gdLst/>
            <a:ahLst/>
            <a:cxnLst/>
            <a:rect r="r" b="b" t="t" l="l"/>
            <a:pathLst>
              <a:path h="3359770" w="4487172">
                <a:moveTo>
                  <a:pt x="0" y="0"/>
                </a:moveTo>
                <a:lnTo>
                  <a:pt x="4487172" y="0"/>
                </a:lnTo>
                <a:lnTo>
                  <a:pt x="4487172" y="3359770"/>
                </a:lnTo>
                <a:lnTo>
                  <a:pt x="0" y="335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03100" y="1823203"/>
            <a:ext cx="3567323" cy="3359770"/>
          </a:xfrm>
          <a:custGeom>
            <a:avLst/>
            <a:gdLst/>
            <a:ahLst/>
            <a:cxnLst/>
            <a:rect r="r" b="b" t="t" l="l"/>
            <a:pathLst>
              <a:path h="3359770" w="3567323">
                <a:moveTo>
                  <a:pt x="0" y="0"/>
                </a:moveTo>
                <a:lnTo>
                  <a:pt x="3567323" y="0"/>
                </a:lnTo>
                <a:lnTo>
                  <a:pt x="3567323" y="3359770"/>
                </a:lnTo>
                <a:lnTo>
                  <a:pt x="0" y="3359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2818" y="1823203"/>
            <a:ext cx="2463057" cy="3320297"/>
          </a:xfrm>
          <a:custGeom>
            <a:avLst/>
            <a:gdLst/>
            <a:ahLst/>
            <a:cxnLst/>
            <a:rect r="r" b="b" t="t" l="l"/>
            <a:pathLst>
              <a:path h="3320297" w="2463057">
                <a:moveTo>
                  <a:pt x="0" y="0"/>
                </a:moveTo>
                <a:lnTo>
                  <a:pt x="2463057" y="0"/>
                </a:lnTo>
                <a:lnTo>
                  <a:pt x="2463057" y="3320297"/>
                </a:lnTo>
                <a:lnTo>
                  <a:pt x="0" y="3320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139" y="5640028"/>
            <a:ext cx="6657282" cy="479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  <a:spcBef>
                <a:spcPct val="0"/>
              </a:spcBef>
            </a:pP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WHY WE CHOSE THIS VISUAL?</a:t>
            </a: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FFECTIVELY COMPARES KEY METRICS BETWEEN DIABETIC AND NON-DIABETIC INDIVIDUALS. </a:t>
            </a:r>
          </a:p>
          <a:p>
            <a:pPr algn="ctr">
              <a:lnSpc>
                <a:spcPts val="3764"/>
              </a:lnSpc>
            </a:pP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ALSO PROVIDES A CLEAR CLASSIFICATION OF DIABETES STATUS - FALSE POSITIVE AND FALSE NEGATIVE VALUES IN HBA1C TEST LEVEL</a:t>
            </a: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76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818421" y="5905500"/>
            <a:ext cx="6186636" cy="384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CHALLENGES WE FACED</a:t>
            </a:r>
          </a:p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90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DECIDING ON THE TYPE OF CHART TO USE.</a:t>
            </a:r>
          </a:p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sz="2690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sz="2690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AND CATEGORIZING DIABETES STATUS USING HBA1C LEVEL</a:t>
            </a:r>
          </a:p>
          <a:p>
            <a:pPr algn="ctr">
              <a:lnSpc>
                <a:spcPts val="3766"/>
              </a:lnSpc>
              <a:spcBef>
                <a:spcPct val="0"/>
              </a:spcBef>
            </a:pPr>
          </a:p>
          <a:p>
            <a:pPr algn="ctr">
              <a:lnSpc>
                <a:spcPts val="376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005057" y="5905500"/>
            <a:ext cx="5000293" cy="289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ANSWERS KEY QUESTION</a:t>
            </a: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AGE GROUPS HAVE A PREVALENCE TO DIABETES AND HOW HBA1C TEST DATA SUPPORTING THE INSIGHT.</a:t>
            </a:r>
          </a:p>
          <a:p>
            <a:pPr algn="just">
              <a:lnSpc>
                <a:spcPts val="376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6383199"/>
            <a:ext cx="8633493" cy="3059623"/>
          </a:xfrm>
          <a:custGeom>
            <a:avLst/>
            <a:gdLst/>
            <a:ahLst/>
            <a:cxnLst/>
            <a:rect r="r" b="b" t="t" l="l"/>
            <a:pathLst>
              <a:path h="3059623" w="8633493">
                <a:moveTo>
                  <a:pt x="0" y="0"/>
                </a:moveTo>
                <a:lnTo>
                  <a:pt x="8633493" y="0"/>
                </a:lnTo>
                <a:lnTo>
                  <a:pt x="8633493" y="3059622"/>
                </a:lnTo>
                <a:lnTo>
                  <a:pt x="0" y="305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5" t="-19102" r="-44761" b="-51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103" y="1028700"/>
            <a:ext cx="4088083" cy="4685482"/>
          </a:xfrm>
          <a:custGeom>
            <a:avLst/>
            <a:gdLst/>
            <a:ahLst/>
            <a:cxnLst/>
            <a:rect r="r" b="b" t="t" l="l"/>
            <a:pathLst>
              <a:path h="4685482" w="4088083">
                <a:moveTo>
                  <a:pt x="0" y="0"/>
                </a:moveTo>
                <a:lnTo>
                  <a:pt x="4088083" y="0"/>
                </a:lnTo>
                <a:lnTo>
                  <a:pt x="4088083" y="4685482"/>
                </a:lnTo>
                <a:lnTo>
                  <a:pt x="0" y="4685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16673" y="1352821"/>
            <a:ext cx="6612036" cy="3801779"/>
          </a:xfrm>
          <a:custGeom>
            <a:avLst/>
            <a:gdLst/>
            <a:ahLst/>
            <a:cxnLst/>
            <a:rect r="r" b="b" t="t" l="l"/>
            <a:pathLst>
              <a:path h="3801779" w="6612036">
                <a:moveTo>
                  <a:pt x="0" y="0"/>
                </a:moveTo>
                <a:lnTo>
                  <a:pt x="6612037" y="0"/>
                </a:lnTo>
                <a:lnTo>
                  <a:pt x="6612037" y="3801780"/>
                </a:lnTo>
                <a:lnTo>
                  <a:pt x="0" y="3801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17" t="-9537" r="-20886" b="-36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5161" y="6383199"/>
            <a:ext cx="5438477" cy="3059623"/>
          </a:xfrm>
          <a:custGeom>
            <a:avLst/>
            <a:gdLst/>
            <a:ahLst/>
            <a:cxnLst/>
            <a:rect r="r" b="b" t="t" l="l"/>
            <a:pathLst>
              <a:path h="3059623" w="5438477">
                <a:moveTo>
                  <a:pt x="0" y="0"/>
                </a:moveTo>
                <a:lnTo>
                  <a:pt x="5438477" y="0"/>
                </a:lnTo>
                <a:lnTo>
                  <a:pt x="5438477" y="3059622"/>
                </a:lnTo>
                <a:lnTo>
                  <a:pt x="0" y="3059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1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38310" y="1352821"/>
            <a:ext cx="5103059" cy="3801779"/>
          </a:xfrm>
          <a:custGeom>
            <a:avLst/>
            <a:gdLst/>
            <a:ahLst/>
            <a:cxnLst/>
            <a:rect r="r" b="b" t="t" l="l"/>
            <a:pathLst>
              <a:path h="3801779" w="5103059">
                <a:moveTo>
                  <a:pt x="0" y="0"/>
                </a:moveTo>
                <a:lnTo>
                  <a:pt x="5103059" y="0"/>
                </a:lnTo>
                <a:lnTo>
                  <a:pt x="5103059" y="3801780"/>
                </a:lnTo>
                <a:lnTo>
                  <a:pt x="0" y="3801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5830876"/>
            <a:ext cx="7999726" cy="36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b="true" sz="188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Most Diabetics Person Have Never Smoked- The Data Speaks!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5991" y="307450"/>
            <a:ext cx="5427348" cy="36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b="true" sz="188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Impact of Age on Diabetes Status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822" y="203835"/>
            <a:ext cx="4594043" cy="69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0"/>
              </a:lnSpc>
            </a:pPr>
            <a:r>
              <a:rPr lang="en-US" sz="20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Diabetes Prevalence Peaks in Middle 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63639" y="250802"/>
            <a:ext cx="5889428" cy="68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"/>
              </a:lnSpc>
              <a:spcBef>
                <a:spcPct val="0"/>
              </a:spcBef>
            </a:pPr>
            <a:r>
              <a:rPr lang="en-US" b="true" sz="188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Hypertension is a bigger risk factor than hear disease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4274" y="5783251"/>
            <a:ext cx="7999726" cy="36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2"/>
              </a:lnSpc>
              <a:spcBef>
                <a:spcPct val="0"/>
              </a:spcBef>
            </a:pPr>
            <a:r>
              <a:rPr lang="en-US" b="true" sz="18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Higher BMI, Higher Diabetes Risk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1749" y="419100"/>
            <a:ext cx="1486577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32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CONCLUSION-  OUR DATA STORY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4944" y="2470700"/>
            <a:ext cx="16878112" cy="146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  <a:spcBef>
                <a:spcPct val="0"/>
              </a:spcBef>
            </a:pP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Our Visual Storytelling Journey</a:t>
            </a:r>
          </a:p>
          <a:p>
            <a:pPr algn="l">
              <a:lnSpc>
                <a:spcPts val="3764"/>
              </a:lnSpc>
              <a:spcBef>
                <a:spcPct val="0"/>
              </a:spcBef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was not just about data but about how visualization helps uncover insights by creating impactful visualisations to answer key health-related questions.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8092" y="5231882"/>
            <a:ext cx="17631817" cy="241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Key Insights from Our Visualisations</a:t>
            </a:r>
          </a:p>
          <a:p>
            <a:pPr algn="l" marL="580498" indent="-290249" lvl="1">
              <a:lnSpc>
                <a:spcPts val="3764"/>
              </a:lnSpc>
              <a:buFont typeface="Arial"/>
              <a:buChar char="•"/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&amp; Diabetes: Middle-aged adults (40-59) have the highest diabetes prevalence.</a:t>
            </a:r>
          </a:p>
          <a:p>
            <a:pPr algn="l" marL="580498" indent="-290249" lvl="1">
              <a:lnSpc>
                <a:spcPts val="3764"/>
              </a:lnSpc>
              <a:buFont typeface="Arial"/>
              <a:buChar char="•"/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BMI &amp; Blood Sugar: Higher BMI and higher blood glucose may cause diabetes.</a:t>
            </a:r>
          </a:p>
          <a:p>
            <a:pPr algn="l" marL="580498" indent="-290249" lvl="1">
              <a:lnSpc>
                <a:spcPts val="3764"/>
              </a:lnSpc>
              <a:buFont typeface="Arial"/>
              <a:buChar char="•"/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Smoking History &amp; Diabetes: Most diabetics never smoked, challenging common assumptions.</a:t>
            </a:r>
          </a:p>
          <a:p>
            <a:pPr algn="l" marL="580498" indent="-290249" lvl="1">
              <a:lnSpc>
                <a:spcPts val="3764"/>
              </a:lnSpc>
              <a:buFont typeface="Arial"/>
              <a:buChar char="•"/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Hypertension &amp; Heart Disease: Hypertension is a bigger diabetes risk factor than heart disease.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4006319"/>
            <a:ext cx="7315200" cy="2274362"/>
          </a:xfrm>
          <a:custGeom>
            <a:avLst/>
            <a:gdLst/>
            <a:ahLst/>
            <a:cxnLst/>
            <a:rect r="r" b="b" t="t" l="l"/>
            <a:pathLst>
              <a:path h="2274362" w="7315200">
                <a:moveTo>
                  <a:pt x="0" y="0"/>
                </a:moveTo>
                <a:lnTo>
                  <a:pt x="7315200" y="0"/>
                </a:lnTo>
                <a:lnTo>
                  <a:pt x="7315200" y="2274362"/>
                </a:lnTo>
                <a:lnTo>
                  <a:pt x="0" y="2274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63278" y="1531736"/>
            <a:ext cx="5797335" cy="7568743"/>
          </a:xfrm>
          <a:custGeom>
            <a:avLst/>
            <a:gdLst/>
            <a:ahLst/>
            <a:cxnLst/>
            <a:rect r="r" b="b" t="t" l="l"/>
            <a:pathLst>
              <a:path h="7568743" w="5797335">
                <a:moveTo>
                  <a:pt x="0" y="0"/>
                </a:moveTo>
                <a:lnTo>
                  <a:pt x="5797335" y="0"/>
                </a:lnTo>
                <a:lnTo>
                  <a:pt x="5797335" y="7568743"/>
                </a:lnTo>
                <a:lnTo>
                  <a:pt x="0" y="756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0539" y="6921164"/>
            <a:ext cx="3831764" cy="2179316"/>
          </a:xfrm>
          <a:custGeom>
            <a:avLst/>
            <a:gdLst/>
            <a:ahLst/>
            <a:cxnLst/>
            <a:rect r="r" b="b" t="t" l="l"/>
            <a:pathLst>
              <a:path h="2179316" w="3831764">
                <a:moveTo>
                  <a:pt x="0" y="0"/>
                </a:moveTo>
                <a:lnTo>
                  <a:pt x="3831764" y="0"/>
                </a:lnTo>
                <a:lnTo>
                  <a:pt x="3831764" y="2179315"/>
                </a:lnTo>
                <a:lnTo>
                  <a:pt x="0" y="2179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0539" y="3667312"/>
            <a:ext cx="3831764" cy="2463277"/>
          </a:xfrm>
          <a:custGeom>
            <a:avLst/>
            <a:gdLst/>
            <a:ahLst/>
            <a:cxnLst/>
            <a:rect r="r" b="b" t="t" l="l"/>
            <a:pathLst>
              <a:path h="2463277" w="3831764">
                <a:moveTo>
                  <a:pt x="0" y="0"/>
                </a:moveTo>
                <a:lnTo>
                  <a:pt x="3831764" y="0"/>
                </a:lnTo>
                <a:lnTo>
                  <a:pt x="3831764" y="2463277"/>
                </a:lnTo>
                <a:lnTo>
                  <a:pt x="0" y="2463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0539" y="1519461"/>
            <a:ext cx="3831764" cy="1357275"/>
          </a:xfrm>
          <a:custGeom>
            <a:avLst/>
            <a:gdLst/>
            <a:ahLst/>
            <a:cxnLst/>
            <a:rect r="r" b="b" t="t" l="l"/>
            <a:pathLst>
              <a:path h="1357275" w="3831764">
                <a:moveTo>
                  <a:pt x="0" y="0"/>
                </a:moveTo>
                <a:lnTo>
                  <a:pt x="3831764" y="0"/>
                </a:lnTo>
                <a:lnTo>
                  <a:pt x="3831764" y="1357276"/>
                </a:lnTo>
                <a:lnTo>
                  <a:pt x="0" y="1357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55863" y="2517978"/>
            <a:ext cx="7925369" cy="4858276"/>
          </a:xfrm>
          <a:custGeom>
            <a:avLst/>
            <a:gdLst/>
            <a:ahLst/>
            <a:cxnLst/>
            <a:rect r="r" b="b" t="t" l="l"/>
            <a:pathLst>
              <a:path h="4858276" w="7925369">
                <a:moveTo>
                  <a:pt x="0" y="0"/>
                </a:moveTo>
                <a:lnTo>
                  <a:pt x="7925369" y="0"/>
                </a:lnTo>
                <a:lnTo>
                  <a:pt x="7925369" y="4858275"/>
                </a:lnTo>
                <a:lnTo>
                  <a:pt x="0" y="4858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3142" y="46302"/>
            <a:ext cx="1522883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Alarming Rise in Diabetes – What the Headlines Are Telling Us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047" y="217745"/>
            <a:ext cx="10502482" cy="10069255"/>
          </a:xfrm>
          <a:custGeom>
            <a:avLst/>
            <a:gdLst/>
            <a:ahLst/>
            <a:cxnLst/>
            <a:rect r="r" b="b" t="t" l="l"/>
            <a:pathLst>
              <a:path h="10069255" w="10502482">
                <a:moveTo>
                  <a:pt x="0" y="0"/>
                </a:moveTo>
                <a:lnTo>
                  <a:pt x="10502482" y="0"/>
                </a:lnTo>
                <a:lnTo>
                  <a:pt x="10502482" y="10069255"/>
                </a:lnTo>
                <a:lnTo>
                  <a:pt x="0" y="10069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40575" y="3086100"/>
            <a:ext cx="5375629" cy="4114800"/>
          </a:xfrm>
          <a:custGeom>
            <a:avLst/>
            <a:gdLst/>
            <a:ahLst/>
            <a:cxnLst/>
            <a:rect r="r" b="b" t="t" l="l"/>
            <a:pathLst>
              <a:path h="4114800" w="5375629">
                <a:moveTo>
                  <a:pt x="0" y="0"/>
                </a:moveTo>
                <a:lnTo>
                  <a:pt x="5375630" y="0"/>
                </a:lnTo>
                <a:lnTo>
                  <a:pt x="5375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17795" y="1488974"/>
            <a:ext cx="5698998" cy="8229600"/>
          </a:xfrm>
          <a:custGeom>
            <a:avLst/>
            <a:gdLst/>
            <a:ahLst/>
            <a:cxnLst/>
            <a:rect r="r" b="b" t="t" l="l"/>
            <a:pathLst>
              <a:path h="8229600" w="5698998">
                <a:moveTo>
                  <a:pt x="0" y="0"/>
                </a:moveTo>
                <a:lnTo>
                  <a:pt x="5698998" y="0"/>
                </a:lnTo>
                <a:lnTo>
                  <a:pt x="56989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6376" y="3483397"/>
            <a:ext cx="8906633" cy="251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07"/>
              </a:lnSpc>
            </a:pPr>
            <a:r>
              <a:rPr lang="en-US" sz="1464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3899" y="1451583"/>
            <a:ext cx="12556977" cy="6686591"/>
          </a:xfrm>
          <a:custGeom>
            <a:avLst/>
            <a:gdLst/>
            <a:ahLst/>
            <a:cxnLst/>
            <a:rect r="r" b="b" t="t" l="l"/>
            <a:pathLst>
              <a:path h="6686591" w="12556977">
                <a:moveTo>
                  <a:pt x="0" y="0"/>
                </a:moveTo>
                <a:lnTo>
                  <a:pt x="12556977" y="0"/>
                </a:lnTo>
                <a:lnTo>
                  <a:pt x="12556977" y="6686590"/>
                </a:lnTo>
                <a:lnTo>
                  <a:pt x="0" y="6686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9476" y="2355518"/>
            <a:ext cx="412076" cy="408985"/>
          </a:xfrm>
          <a:custGeom>
            <a:avLst/>
            <a:gdLst/>
            <a:ahLst/>
            <a:cxnLst/>
            <a:rect r="r" b="b" t="t" l="l"/>
            <a:pathLst>
              <a:path h="408985" w="412076">
                <a:moveTo>
                  <a:pt x="0" y="0"/>
                </a:moveTo>
                <a:lnTo>
                  <a:pt x="412076" y="0"/>
                </a:lnTo>
                <a:lnTo>
                  <a:pt x="412076" y="408985"/>
                </a:lnTo>
                <a:lnTo>
                  <a:pt x="0" y="408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476" y="4379937"/>
            <a:ext cx="459701" cy="459701"/>
          </a:xfrm>
          <a:custGeom>
            <a:avLst/>
            <a:gdLst/>
            <a:ahLst/>
            <a:cxnLst/>
            <a:rect r="r" b="b" t="t" l="l"/>
            <a:pathLst>
              <a:path h="459701" w="459701">
                <a:moveTo>
                  <a:pt x="0" y="0"/>
                </a:moveTo>
                <a:lnTo>
                  <a:pt x="459701" y="0"/>
                </a:lnTo>
                <a:lnTo>
                  <a:pt x="459701" y="459701"/>
                </a:lnTo>
                <a:lnTo>
                  <a:pt x="0" y="459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152400"/>
            <a:ext cx="1519954" cy="76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25810" y="13000"/>
            <a:ext cx="1513090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Higher BMI, Higher Blood Sugar – Is There a Diabetes Pattern?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8355" y="2260268"/>
            <a:ext cx="4104982" cy="506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spc="194">
                <a:solidFill>
                  <a:srgbClr val="EF1010"/>
                </a:solidFill>
                <a:latin typeface="Arial Bold"/>
                <a:ea typeface="Arial Bold"/>
                <a:cs typeface="Arial Bold"/>
                <a:sym typeface="Arial Bold"/>
              </a:rPr>
              <a:t>Most diabetics </a:t>
            </a:r>
            <a:r>
              <a:rPr lang="en-US" sz="2400" spc="1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higher blood sugar levels (HbA1c &gt; 7), regardless of BMI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spc="194">
                <a:solidFill>
                  <a:srgbClr val="5A60A5"/>
                </a:solidFill>
                <a:latin typeface="Arial Bold"/>
                <a:ea typeface="Arial Bold"/>
                <a:cs typeface="Arial Bold"/>
                <a:sym typeface="Arial Bold"/>
              </a:rPr>
              <a:t>Non-diabetics </a:t>
            </a:r>
            <a:r>
              <a:rPr lang="en-US" sz="2400" spc="1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mostly have lower blood sugar levels (HbA1c &lt; 6), even at higher BMIs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194">
                <a:solidFill>
                  <a:srgbClr val="EF101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2400" spc="194">
                <a:solidFill>
                  <a:srgbClr val="EF1010"/>
                </a:solidFill>
                <a:latin typeface="Arial Bold"/>
                <a:ea typeface="Arial Bold"/>
                <a:cs typeface="Arial Bold"/>
                <a:sym typeface="Arial Bold"/>
              </a:rPr>
              <a:t>Higher BMI</a:t>
            </a:r>
            <a:r>
              <a:rPr lang="en-US" sz="2400" spc="194">
                <a:solidFill>
                  <a:srgbClr val="EF101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pc="1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increases the likelihood of diabetes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87704" y="6525563"/>
            <a:ext cx="412076" cy="408985"/>
          </a:xfrm>
          <a:custGeom>
            <a:avLst/>
            <a:gdLst/>
            <a:ahLst/>
            <a:cxnLst/>
            <a:rect r="r" b="b" t="t" l="l"/>
            <a:pathLst>
              <a:path h="408985" w="412076">
                <a:moveTo>
                  <a:pt x="0" y="0"/>
                </a:moveTo>
                <a:lnTo>
                  <a:pt x="412076" y="0"/>
                </a:lnTo>
                <a:lnTo>
                  <a:pt x="412076" y="408985"/>
                </a:lnTo>
                <a:lnTo>
                  <a:pt x="0" y="408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9977" y="1823203"/>
            <a:ext cx="4487172" cy="3359770"/>
          </a:xfrm>
          <a:custGeom>
            <a:avLst/>
            <a:gdLst/>
            <a:ahLst/>
            <a:cxnLst/>
            <a:rect r="r" b="b" t="t" l="l"/>
            <a:pathLst>
              <a:path h="3359770" w="4487172">
                <a:moveTo>
                  <a:pt x="0" y="0"/>
                </a:moveTo>
                <a:lnTo>
                  <a:pt x="4487172" y="0"/>
                </a:lnTo>
                <a:lnTo>
                  <a:pt x="4487172" y="3359770"/>
                </a:lnTo>
                <a:lnTo>
                  <a:pt x="0" y="335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03100" y="1823203"/>
            <a:ext cx="3567323" cy="3359770"/>
          </a:xfrm>
          <a:custGeom>
            <a:avLst/>
            <a:gdLst/>
            <a:ahLst/>
            <a:cxnLst/>
            <a:rect r="r" b="b" t="t" l="l"/>
            <a:pathLst>
              <a:path h="3359770" w="3567323">
                <a:moveTo>
                  <a:pt x="0" y="0"/>
                </a:moveTo>
                <a:lnTo>
                  <a:pt x="3567323" y="0"/>
                </a:lnTo>
                <a:lnTo>
                  <a:pt x="3567323" y="3359770"/>
                </a:lnTo>
                <a:lnTo>
                  <a:pt x="0" y="3359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82818" y="1823203"/>
            <a:ext cx="2463057" cy="3320297"/>
          </a:xfrm>
          <a:custGeom>
            <a:avLst/>
            <a:gdLst/>
            <a:ahLst/>
            <a:cxnLst/>
            <a:rect r="r" b="b" t="t" l="l"/>
            <a:pathLst>
              <a:path h="3320297" w="2463057">
                <a:moveTo>
                  <a:pt x="0" y="0"/>
                </a:moveTo>
                <a:lnTo>
                  <a:pt x="2463057" y="0"/>
                </a:lnTo>
                <a:lnTo>
                  <a:pt x="2463057" y="3320297"/>
                </a:lnTo>
                <a:lnTo>
                  <a:pt x="0" y="3320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152400"/>
            <a:ext cx="1519954" cy="76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61054" y="-6135"/>
            <a:ext cx="12928763" cy="75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Behind the Visual – Why, How &amp; What We Discovered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357" y="5905500"/>
            <a:ext cx="6657282" cy="432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  <a:spcBef>
                <a:spcPct val="0"/>
              </a:spcBef>
            </a:pP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WHY WE CHOSE THIS VISUAL?</a:t>
            </a: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scatter plot helps show the relationship between BMI and blood sugar (HbA1c) levels)</a:t>
            </a:r>
          </a:p>
          <a:p>
            <a:pPr algn="ctr">
              <a:lnSpc>
                <a:spcPts val="3764"/>
              </a:lnSpc>
            </a:pP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coding (red for diabetics, blue for non-diabetics) makes it easy to spot trends.</a:t>
            </a:r>
          </a:p>
          <a:p>
            <a:pPr algn="ctr">
              <a:lnSpc>
                <a:spcPts val="376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872513" y="5905500"/>
            <a:ext cx="6186636" cy="3370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CHALLENGES WE FACED</a:t>
            </a:r>
          </a:p>
          <a:p>
            <a:pPr algn="ctr">
              <a:lnSpc>
                <a:spcPts val="3766"/>
              </a:lnSpc>
            </a:pPr>
            <a:r>
              <a:rPr lang="en-US" b="true" sz="2690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90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CHOOSING TH</a:t>
            </a:r>
            <a:r>
              <a:rPr lang="en-US" sz="2690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right axis scaling for better data visibility</a:t>
            </a:r>
          </a:p>
          <a:p>
            <a:pPr algn="ctr">
              <a:lnSpc>
                <a:spcPts val="3766"/>
              </a:lnSpc>
            </a:pPr>
          </a:p>
          <a:p>
            <a:pPr algn="ctr">
              <a:lnSpc>
                <a:spcPts val="3766"/>
              </a:lnSpc>
            </a:pPr>
            <a:r>
              <a:rPr lang="en-US" sz="2690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</a:t>
            </a:r>
            <a:r>
              <a:rPr lang="en-US" sz="2690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suring key trends are visible despite data variability</a:t>
            </a:r>
          </a:p>
          <a:p>
            <a:pPr algn="ctr">
              <a:lnSpc>
                <a:spcPts val="376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005057" y="5905500"/>
            <a:ext cx="5000293" cy="241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ANSWERS KEY QUESTION</a:t>
            </a: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OBESITY INCREASE BLOOD SUGAR AND DIABETES RISK?</a:t>
            </a:r>
          </a:p>
          <a:p>
            <a:pPr algn="just">
              <a:lnSpc>
                <a:spcPts val="376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906" y="1028700"/>
            <a:ext cx="7880710" cy="9032332"/>
          </a:xfrm>
          <a:custGeom>
            <a:avLst/>
            <a:gdLst/>
            <a:ahLst/>
            <a:cxnLst/>
            <a:rect r="r" b="b" t="t" l="l"/>
            <a:pathLst>
              <a:path h="9032332" w="7880710">
                <a:moveTo>
                  <a:pt x="0" y="0"/>
                </a:moveTo>
                <a:lnTo>
                  <a:pt x="7880710" y="0"/>
                </a:lnTo>
                <a:lnTo>
                  <a:pt x="7880710" y="9032332"/>
                </a:lnTo>
                <a:lnTo>
                  <a:pt x="0" y="903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26169" y="3408819"/>
            <a:ext cx="7250489" cy="194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0498" indent="-290249" lvl="1">
              <a:lnSpc>
                <a:spcPts val="3764"/>
              </a:lnSpc>
              <a:buFont typeface="Arial"/>
              <a:buChar char="•"/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prevalence amongst </a:t>
            </a: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middle aged</a:t>
            </a: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groups</a:t>
            </a:r>
          </a:p>
          <a:p>
            <a:pPr algn="ctr" marL="580498" indent="-290249" lvl="1">
              <a:lnSpc>
                <a:spcPts val="3764"/>
              </a:lnSpc>
              <a:buFont typeface="Arial"/>
              <a:buChar char="•"/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Least prevalent amongst </a:t>
            </a: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elderly</a:t>
            </a: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young</a:t>
            </a: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individuals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0108" y="66186"/>
            <a:ext cx="1609531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Diabetes Prevalence Peaks in Middle Age – Does Age Play a Role?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5576" y="60706"/>
            <a:ext cx="1292869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Behind the Visual – Why, How &amp; What We Discovered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9977" y="1823203"/>
            <a:ext cx="4487172" cy="3359770"/>
          </a:xfrm>
          <a:custGeom>
            <a:avLst/>
            <a:gdLst/>
            <a:ahLst/>
            <a:cxnLst/>
            <a:rect r="r" b="b" t="t" l="l"/>
            <a:pathLst>
              <a:path h="3359770" w="4487172">
                <a:moveTo>
                  <a:pt x="0" y="0"/>
                </a:moveTo>
                <a:lnTo>
                  <a:pt x="4487172" y="0"/>
                </a:lnTo>
                <a:lnTo>
                  <a:pt x="4487172" y="3359770"/>
                </a:lnTo>
                <a:lnTo>
                  <a:pt x="0" y="335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03100" y="1823203"/>
            <a:ext cx="3567323" cy="3359770"/>
          </a:xfrm>
          <a:custGeom>
            <a:avLst/>
            <a:gdLst/>
            <a:ahLst/>
            <a:cxnLst/>
            <a:rect r="r" b="b" t="t" l="l"/>
            <a:pathLst>
              <a:path h="3359770" w="3567323">
                <a:moveTo>
                  <a:pt x="0" y="0"/>
                </a:moveTo>
                <a:lnTo>
                  <a:pt x="3567323" y="0"/>
                </a:lnTo>
                <a:lnTo>
                  <a:pt x="3567323" y="3359770"/>
                </a:lnTo>
                <a:lnTo>
                  <a:pt x="0" y="3359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2818" y="1823203"/>
            <a:ext cx="2463057" cy="3320297"/>
          </a:xfrm>
          <a:custGeom>
            <a:avLst/>
            <a:gdLst/>
            <a:ahLst/>
            <a:cxnLst/>
            <a:rect r="r" b="b" t="t" l="l"/>
            <a:pathLst>
              <a:path h="3320297" w="2463057">
                <a:moveTo>
                  <a:pt x="0" y="0"/>
                </a:moveTo>
                <a:lnTo>
                  <a:pt x="2463057" y="0"/>
                </a:lnTo>
                <a:lnTo>
                  <a:pt x="2463057" y="3320297"/>
                </a:lnTo>
                <a:lnTo>
                  <a:pt x="0" y="3320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3357" y="5905500"/>
            <a:ext cx="6657282" cy="241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  <a:spcBef>
                <a:spcPct val="0"/>
              </a:spcBef>
            </a:pP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WHY WE CHOSE THIS VISUAL?</a:t>
            </a:r>
          </a:p>
          <a:p>
            <a:pPr algn="ctr">
              <a:lnSpc>
                <a:spcPts val="3764"/>
              </a:lnSpc>
              <a:spcBef>
                <a:spcPct val="0"/>
              </a:spcBef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SIMPLE, CLEAR AND EFFECTIVE </a:t>
            </a:r>
          </a:p>
          <a:p>
            <a:pPr algn="ctr">
              <a:lnSpc>
                <a:spcPts val="3764"/>
              </a:lnSpc>
              <a:spcBef>
                <a:spcPct val="0"/>
              </a:spcBef>
            </a:pP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Handles a large amount of data </a:t>
            </a:r>
          </a:p>
          <a:p>
            <a:pPr algn="ctr">
              <a:lnSpc>
                <a:spcPts val="376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872513" y="5905500"/>
            <a:ext cx="6186636" cy="289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CHALLENGES WE FACED</a:t>
            </a:r>
          </a:p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b="true" sz="2690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690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DECIDING ON THE TYPE OF CHART TO USE </a:t>
            </a:r>
          </a:p>
          <a:p>
            <a:pPr algn="ctr">
              <a:lnSpc>
                <a:spcPts val="3766"/>
              </a:lnSpc>
              <a:spcBef>
                <a:spcPct val="0"/>
              </a:spcBef>
            </a:pPr>
          </a:p>
          <a:p>
            <a:pPr algn="ctr">
              <a:lnSpc>
                <a:spcPts val="3766"/>
              </a:lnSpc>
            </a:pPr>
            <a:r>
              <a:rPr lang="en-US" sz="2690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Making the data pop and easy to understand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97250" y="5905500"/>
            <a:ext cx="5000293" cy="241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b="true" sz="2688" spc="21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ANSWERS KEY QUESTION</a:t>
            </a:r>
          </a:p>
          <a:p>
            <a:pPr algn="ctr">
              <a:lnSpc>
                <a:spcPts val="3764"/>
              </a:lnSpc>
            </a:pPr>
            <a:r>
              <a:rPr lang="en-US" sz="2688" spc="2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CERTAIN AGE GROUPS HAVE A PREVALENCE TO DIABETES THAN OTHERS?</a:t>
            </a:r>
          </a:p>
          <a:p>
            <a:pPr algn="just">
              <a:lnSpc>
                <a:spcPts val="376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5090" y="4003506"/>
            <a:ext cx="11852674" cy="6016793"/>
          </a:xfrm>
          <a:custGeom>
            <a:avLst/>
            <a:gdLst/>
            <a:ahLst/>
            <a:cxnLst/>
            <a:rect r="r" b="b" t="t" l="l"/>
            <a:pathLst>
              <a:path h="6016793" w="11852674">
                <a:moveTo>
                  <a:pt x="0" y="0"/>
                </a:moveTo>
                <a:lnTo>
                  <a:pt x="11852674" y="0"/>
                </a:lnTo>
                <a:lnTo>
                  <a:pt x="11852674" y="6016793"/>
                </a:lnTo>
                <a:lnTo>
                  <a:pt x="0" y="6016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0" t="-2633" r="0" b="-33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1181" y="942401"/>
            <a:ext cx="706176" cy="600892"/>
          </a:xfrm>
          <a:custGeom>
            <a:avLst/>
            <a:gdLst/>
            <a:ahLst/>
            <a:cxnLst/>
            <a:rect r="r" b="b" t="t" l="l"/>
            <a:pathLst>
              <a:path h="600892" w="706176">
                <a:moveTo>
                  <a:pt x="0" y="0"/>
                </a:moveTo>
                <a:lnTo>
                  <a:pt x="706177" y="0"/>
                </a:lnTo>
                <a:lnTo>
                  <a:pt x="706177" y="600892"/>
                </a:lnTo>
                <a:lnTo>
                  <a:pt x="0" y="600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9954" y="3006970"/>
            <a:ext cx="747063" cy="612591"/>
          </a:xfrm>
          <a:custGeom>
            <a:avLst/>
            <a:gdLst/>
            <a:ahLst/>
            <a:cxnLst/>
            <a:rect r="r" b="b" t="t" l="l"/>
            <a:pathLst>
              <a:path h="612591" w="747063">
                <a:moveTo>
                  <a:pt x="0" y="0"/>
                </a:moveTo>
                <a:lnTo>
                  <a:pt x="747063" y="0"/>
                </a:lnTo>
                <a:lnTo>
                  <a:pt x="747063" y="612591"/>
                </a:lnTo>
                <a:lnTo>
                  <a:pt x="0" y="612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95" y="1724229"/>
            <a:ext cx="554949" cy="758905"/>
          </a:xfrm>
          <a:custGeom>
            <a:avLst/>
            <a:gdLst/>
            <a:ahLst/>
            <a:cxnLst/>
            <a:rect r="r" b="b" t="t" l="l"/>
            <a:pathLst>
              <a:path h="758905" w="554949">
                <a:moveTo>
                  <a:pt x="0" y="0"/>
                </a:moveTo>
                <a:lnTo>
                  <a:pt x="554949" y="0"/>
                </a:lnTo>
                <a:lnTo>
                  <a:pt x="554949" y="758905"/>
                </a:lnTo>
                <a:lnTo>
                  <a:pt x="0" y="7589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52400"/>
            <a:ext cx="1519954" cy="76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79118" y="16795"/>
            <a:ext cx="15470211" cy="75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Diabetes, Heart Disease &amp; Hypertension – Are They Connected?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5518" y="837626"/>
            <a:ext cx="15080577" cy="278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1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83.99% </a:t>
            </a:r>
            <a:r>
              <a:rPr lang="en-US" sz="2600" spc="2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Non-Diabetics Have No Heart Disease or Hypertension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2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Highest Diabetes Prevalence </a:t>
            </a:r>
            <a:r>
              <a:rPr lang="en-US" sz="2600" spc="21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(5.50%)</a:t>
            </a:r>
            <a:r>
              <a:rPr lang="en-US" sz="2600" spc="2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in Those Without Heart Disease or Hypertension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210" b="true">
                <a:solidFill>
                  <a:srgbClr val="EF1010"/>
                </a:solidFill>
                <a:latin typeface="Arial Bold"/>
                <a:ea typeface="Arial Bold"/>
                <a:cs typeface="Arial Bold"/>
                <a:sym typeface="Arial Bold"/>
              </a:rPr>
              <a:t>Hypertension</a:t>
            </a:r>
            <a:r>
              <a:rPr lang="en-US" sz="2600" spc="2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Bigger Diabetes Risk Factor Than Heart Disease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DAGhRV9I4nA</dc:identifier>
  <dcterms:modified xsi:type="dcterms:W3CDTF">2011-08-01T06:04:30Z</dcterms:modified>
  <cp:revision>1</cp:revision>
  <dc:title>Viz Wizards: group Presentation, Group 1</dc:title>
</cp:coreProperties>
</file>